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2" r:id="rId2"/>
    <p:sldId id="293" r:id="rId3"/>
    <p:sldId id="295" r:id="rId4"/>
    <p:sldId id="294" r:id="rId5"/>
    <p:sldId id="296" r:id="rId6"/>
    <p:sldId id="298" r:id="rId7"/>
    <p:sldId id="299" r:id="rId8"/>
    <p:sldId id="297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0" r:id="rId18"/>
    <p:sldId id="31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100" autoAdjust="0"/>
  </p:normalViewPr>
  <p:slideViewPr>
    <p:cSldViewPr>
      <p:cViewPr varScale="1">
        <p:scale>
          <a:sx n="76" d="100"/>
          <a:sy n="76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5ADDA-C1E1-4276-A06A-DEE9AC23CAA2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717CB-6CAE-485A-AFD5-ABB944077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3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 – forward two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32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YELLOW – forward one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7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YELLOW – forward one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34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 – forward two steps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REMIND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after the game that just as they stay safe by following traffic lights, they should aim to stay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 online by choosing sites that are just right for them. They should also ask an adult for permission to visit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 they think is yellow, and avoid visiting sites that are red.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STAYING SAFE ONLINE / LESSON PLAN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LITERACY AND CITIZENSHIP IN A CONNECTED CULTURE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2012 www.commonsense.org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08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Website Traffic Light Student Handout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one per student.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 ALOUD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handout instructions. Have students work together in pairs or small groups to complete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handout.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INVITE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to share answers to each statement on the handout. The correct answers are: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This site is just right for me. (GREEN)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 should get permission from an adult I trust. (YELLOW)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There are fun things for me to do and see. (GREEN)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This site is not right for me. (RED)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I’d like to go there, but I should be cautious. (YELLOW)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The site has things for older kids or adults, but not for me. (RED)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25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Guide students to explain the similarities. For instance,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both worlds they don’t talk to strangers, don’t go places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they’re not familiar with, and stay out of trouble.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7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Gather all responses from students, but highlight these points: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go to places you don’t know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talk to strangers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Stay out of trouble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 the rules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STAYING SAFE ONLINE / LESSON PLAN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LITERACY AND CITIZENSHIP IN A CONNECTED CULTURE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2012 www.commonsense.org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introduction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Warm-up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 minutes)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ASK: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does it mean to be safe?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Students’ answers will vary.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Vocabulary term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ASK: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you walk down the street or play in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neighborhood without a trusted adult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there, how do you stay safe?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Gather all responses from students, but highlight these points: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go to places you don’t know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talk to strangers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Stay out of trouble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􀂇􀀃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 the rules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that just as they should stay safe in the real world, they should stay safe when they go into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online world (visiting websites). Make parallels between the answers students gave you about their neighborhood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online world.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students that one way they can keep safe online is by using the website traffic light. A regular traffic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 tells people who are driving cars when they need to go, slow down, or stop. In the same way, the website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traffic light tells people who are visiting websites whether or not it’s okay to go somewhere.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4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Vocabulary term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Explain to students that the website traffic light will help them choose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sites that are just right for them.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students the meaning of the green, yellow, and red traffic lights. Use the talking points below.</a:t>
            </a:r>
            <a:endParaRPr lang="en-US" dirty="0" smtClean="0"/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 – GOOD!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Look for sites that are “green” and bookmark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 so you can visit your favorites! (You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have to explain and demonstrate how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bookmark a site.)A “green” website is: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good site for kids your age to visit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Fun, with things for you to do and see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appropriate words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Doesn’t let you talk to people you don’t know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ASK: What are some “green” websites you visit?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you know they’re safe and just right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you?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Guide students to share websites they visit, exploring how they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“green” sites.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4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Yellow – CAUTION!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you go to a site you think is yellow,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permission from adult you trust.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“yellow” website is: A site you are not sure is right for you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that asks for information such as who you are,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you live, your phone number or email address, etc.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place where you are allowed to communicate freely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others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ASK: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you ever come across a “yellow” site?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did you take caution?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Guide students to name sites they have encountered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they were unsure about visiting, and have them share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experiences.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70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 – STOP!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Avoid a site you think is “red.” If you’re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unsure, ask a trusted adult.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“red” website is: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site that is not right for you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place you might have gone to by accident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Filled with things that are for older kids or adults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ASK: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you ever been to a “red” website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knew was not right for you? How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you tell?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Guide students to share sites they might have visited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 inappropriate for them. Keep in mind they may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visited these sites either deliberately or accidentally.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may talk about having a “gut feeling” that tells them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site is not appropriate for them. Invite them to share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strategies they used to avoid the site, such as clicking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 button, closing the page, or telling an adult about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9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line up in a row on one side of the room. Place a string or piece of tape as a line on the floor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opposite side of the room where you’ll stand, parallel to the students’ row. You’ll be playing a game similar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popular “Red Light, Green Light” children’s game.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to the rules of the game: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green website, you move forward two steps.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yellow site, you move forward one step.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red site, you can’t move.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get an answer wrong (i.e., you move the wrong amount of steps), you must go back to where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stood before and take one step back.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 ALOUD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of the following statements about pretend websites students might visit. After each statement,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take the amount of steps they think is correct. Reveal the correct answer after each statement, prompting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to explain why something is red, yellow, or green. The students who make it to the line at the front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room first are the winners.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1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 – no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 – forward two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2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 – no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17CB-6CAE-485A-AFD5-ABB944077F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4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B2CCD2BE-A589-4FD9-BA06-B8B5F2818397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6BEBB7-774B-4A3C-881B-66BF637C8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Staying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Safe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3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967335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Georgia-Italic"/>
              </a:rPr>
              <a:t>You went to the games-o-</a:t>
            </a:r>
            <a:r>
              <a:rPr lang="en-US" sz="2000" i="1" dirty="0" err="1">
                <a:latin typeface="Georgia-Italic"/>
              </a:rPr>
              <a:t>rama</a:t>
            </a:r>
            <a:r>
              <a:rPr lang="en-US" sz="2000" i="1" dirty="0">
                <a:latin typeface="Georgia-Italic"/>
              </a:rPr>
              <a:t> website</a:t>
            </a:r>
          </a:p>
          <a:p>
            <a:r>
              <a:rPr lang="en-US" sz="2000" i="1" dirty="0">
                <a:latin typeface="Georgia-Italic"/>
              </a:rPr>
              <a:t>by accident and a stranger asks you your</a:t>
            </a:r>
          </a:p>
          <a:p>
            <a:r>
              <a:rPr lang="en-US" sz="2000" i="1" dirty="0">
                <a:latin typeface="Georgia-Italic"/>
              </a:rPr>
              <a:t>name and age.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025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105835"/>
            <a:ext cx="518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Georgia-Italic"/>
              </a:rPr>
              <a:t>The Wacky Bunny site is funny! Even your</a:t>
            </a:r>
          </a:p>
          <a:p>
            <a:r>
              <a:rPr lang="en-US" sz="2000" i="1" dirty="0">
                <a:latin typeface="Georgia-Italic"/>
              </a:rPr>
              <a:t>grandma would think it’s just right.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0820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i="1" dirty="0">
                <a:latin typeface="Georgia-Italic"/>
              </a:rPr>
              <a:t>You are searching for pictures of</a:t>
            </a:r>
          </a:p>
          <a:p>
            <a:r>
              <a:rPr lang="en-US" sz="2000" i="1" dirty="0">
                <a:latin typeface="Georgia-Italic"/>
              </a:rPr>
              <a:t>hearts but come across a site that</a:t>
            </a:r>
          </a:p>
          <a:p>
            <a:r>
              <a:rPr lang="en-US" sz="2000" i="1" dirty="0">
                <a:latin typeface="Georgia-Italic"/>
              </a:rPr>
              <a:t>makes you feel uncomfortable.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166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105835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Georgia-Italic"/>
              </a:rPr>
              <a:t>A site for your favorite TV show has fun</a:t>
            </a:r>
          </a:p>
          <a:p>
            <a:r>
              <a:rPr lang="en-US" sz="2000" i="1" dirty="0">
                <a:latin typeface="Georgia-Italic"/>
              </a:rPr>
              <a:t>things for kids your age to do.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718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105835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Georgia-Italic"/>
              </a:rPr>
              <a:t>There’s a kids sports site you visited that</a:t>
            </a:r>
          </a:p>
          <a:p>
            <a:r>
              <a:rPr lang="en-US" sz="2000" i="1" dirty="0">
                <a:latin typeface="Georgia-Italic"/>
              </a:rPr>
              <a:t>allows people to chat with each other.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1909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967335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Georgia-Italic"/>
              </a:rPr>
              <a:t>You’re on a game site where a screen pops</a:t>
            </a:r>
          </a:p>
          <a:p>
            <a:r>
              <a:rPr lang="en-US" sz="2000" i="1" dirty="0">
                <a:latin typeface="Georgia-Italic"/>
              </a:rPr>
              <a:t>up and asks for your email address.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81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105835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Georgia-Italic"/>
              </a:rPr>
              <a:t>Your teacher tells you to visit a site where</a:t>
            </a:r>
          </a:p>
          <a:p>
            <a:r>
              <a:rPr lang="en-US" sz="2000" i="1" dirty="0">
                <a:latin typeface="Georgia-Italic"/>
              </a:rPr>
              <a:t>you can learn things about giraffes.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37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76400"/>
            <a:ext cx="4571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Helvetica-Bold"/>
              </a:rPr>
              <a:t>Go, Caution, Stop</a:t>
            </a:r>
            <a:r>
              <a:rPr lang="en-US" b="1" dirty="0" smtClean="0">
                <a:latin typeface="Helvetica-Bold"/>
              </a:rPr>
              <a:t>!</a:t>
            </a:r>
          </a:p>
          <a:p>
            <a:r>
              <a:rPr lang="en-US" b="1" dirty="0" smtClean="0">
                <a:latin typeface="Helvetica-Bold"/>
              </a:rPr>
              <a:t>Color the traffic light for each statement:</a:t>
            </a:r>
          </a:p>
          <a:p>
            <a:r>
              <a:rPr lang="en-US" dirty="0"/>
              <a:t>This site is just right for </a:t>
            </a:r>
            <a:r>
              <a:rPr lang="en-US" dirty="0" smtClean="0"/>
              <a:t>me.</a:t>
            </a:r>
          </a:p>
          <a:p>
            <a:r>
              <a:rPr lang="en-US" dirty="0"/>
              <a:t>I should get permission from an adult I </a:t>
            </a:r>
            <a:r>
              <a:rPr lang="en-US" dirty="0" smtClean="0"/>
              <a:t>trust.</a:t>
            </a:r>
          </a:p>
          <a:p>
            <a:r>
              <a:rPr lang="en-US" dirty="0"/>
              <a:t>There are fun things for me to do and </a:t>
            </a:r>
            <a:r>
              <a:rPr lang="en-US" dirty="0" smtClean="0"/>
              <a:t>see.</a:t>
            </a:r>
          </a:p>
          <a:p>
            <a:r>
              <a:rPr lang="en-US" dirty="0"/>
              <a:t>This site is not right for me.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I’d like to go there, but I should be </a:t>
            </a:r>
            <a:r>
              <a:rPr lang="en-US" dirty="0" smtClean="0"/>
              <a:t>cautious.</a:t>
            </a:r>
          </a:p>
          <a:p>
            <a:r>
              <a:rPr lang="en-US" dirty="0"/>
              <a:t>The site has things for older kids or adults, but not for </a:t>
            </a:r>
            <a:r>
              <a:rPr lang="en-US" dirty="0" smtClean="0"/>
              <a:t>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11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-990600"/>
            <a:ext cx="7020314" cy="2263258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447800"/>
            <a:ext cx="5904949" cy="17716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/>
              <a:t>How is staying safe in your neighborhood</a:t>
            </a:r>
          </a:p>
          <a:p>
            <a:r>
              <a:rPr lang="en-US" i="1" dirty="0"/>
              <a:t>and staying safe online similar?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9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Students will be able to ...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understand that being safe when they visit websites is similar to staying safe in real life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learn </a:t>
            </a:r>
            <a:r>
              <a:rPr lang="en-US" sz="2800" dirty="0"/>
              <a:t>to recognize websites that are good for them to visit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recognize </a:t>
            </a:r>
            <a:r>
              <a:rPr lang="en-US" sz="2800" dirty="0"/>
              <a:t>if they should ask an adult they trust before they visit a particular website.</a:t>
            </a:r>
          </a:p>
        </p:txBody>
      </p:sp>
    </p:spTree>
    <p:extLst>
      <p:ext uri="{BB962C8B-B14F-4D97-AF65-F5344CB8AC3E}">
        <p14:creationId xmlns:p14="http://schemas.microsoft.com/office/powerpoint/2010/main" val="10157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136" y="3244334"/>
            <a:ext cx="3656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Georgia-Italic"/>
              </a:rPr>
              <a:t>What does it mean to be safe?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126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safe:</a:t>
            </a:r>
            <a:r>
              <a:rPr lang="en-US" sz="3600" dirty="0"/>
              <a:t> free from danger or harm</a:t>
            </a:r>
          </a:p>
          <a:p>
            <a:r>
              <a:rPr lang="en-US" sz="3600" b="1" dirty="0"/>
              <a:t>caution: </a:t>
            </a:r>
            <a:r>
              <a:rPr lang="en-US" sz="3600" dirty="0"/>
              <a:t>to be careful</a:t>
            </a:r>
          </a:p>
          <a:p>
            <a:r>
              <a:rPr lang="en-US" sz="3600" b="1" dirty="0"/>
              <a:t>right:</a:t>
            </a:r>
            <a:r>
              <a:rPr lang="en-US" sz="3600" dirty="0"/>
              <a:t> something that’s appropriate and fitting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967335"/>
            <a:ext cx="495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Georgia-Italic"/>
              </a:rPr>
              <a:t>When you walk down the street or play in</a:t>
            </a:r>
          </a:p>
          <a:p>
            <a:r>
              <a:rPr lang="en-US" sz="2000" i="1" dirty="0">
                <a:latin typeface="Georgia-Italic"/>
              </a:rPr>
              <a:t>your neighborhood without a trusted adult</a:t>
            </a:r>
          </a:p>
          <a:p>
            <a:r>
              <a:rPr lang="en-US" sz="2000" i="1" dirty="0">
                <a:latin typeface="Georgia-Italic"/>
              </a:rPr>
              <a:t>there, how do you stay safe?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878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8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1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89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438400"/>
            <a:ext cx="3155736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Helvetica-Bold"/>
              </a:rPr>
              <a:t>Website Traffic Light </a:t>
            </a:r>
            <a:r>
              <a:rPr lang="en-US" b="1" dirty="0" smtClean="0">
                <a:latin typeface="Helvetica-Bold"/>
              </a:rPr>
              <a:t>Game</a:t>
            </a:r>
          </a:p>
          <a:p>
            <a:endParaRPr lang="en-US" b="1" dirty="0" smtClean="0">
              <a:latin typeface="Helvetica-Bold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Helvetica-Bold"/>
              </a:rPr>
              <a:t>  Red -   </a:t>
            </a:r>
            <a:r>
              <a:rPr lang="en-US" b="1" dirty="0" smtClean="0">
                <a:latin typeface="Helvetica-Bold"/>
              </a:rPr>
              <a:t>Freeze</a:t>
            </a:r>
            <a:r>
              <a:rPr lang="en-US" b="1" dirty="0">
                <a:latin typeface="Helvetica-Bold"/>
              </a:rPr>
              <a:t>, no </a:t>
            </a:r>
            <a:r>
              <a:rPr lang="en-US" b="1" dirty="0" smtClean="0">
                <a:latin typeface="Helvetica-Bold"/>
              </a:rPr>
              <a:t>steps</a:t>
            </a:r>
          </a:p>
          <a:p>
            <a:endParaRPr lang="en-US" b="1" dirty="0">
              <a:latin typeface="Helvetica-Bold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Helvetica-Bold"/>
              </a:rPr>
              <a:t>Yellow-  </a:t>
            </a:r>
            <a:r>
              <a:rPr lang="en-US" b="1" dirty="0" smtClean="0">
                <a:latin typeface="Helvetica-Bold"/>
              </a:rPr>
              <a:t>Take 1 step</a:t>
            </a:r>
          </a:p>
          <a:p>
            <a:endParaRPr lang="en-US" b="1" dirty="0" smtClean="0">
              <a:latin typeface="Helvetica-Bold"/>
            </a:endParaRPr>
          </a:p>
          <a:p>
            <a:r>
              <a:rPr lang="en-US" b="1" dirty="0">
                <a:solidFill>
                  <a:srgbClr val="92D050"/>
                </a:solidFill>
                <a:latin typeface="Helvetica-Bold"/>
              </a:rPr>
              <a:t>Green- </a:t>
            </a:r>
            <a:r>
              <a:rPr lang="en-US" b="1" dirty="0" smtClean="0">
                <a:solidFill>
                  <a:srgbClr val="92D050"/>
                </a:solidFill>
                <a:latin typeface="Helvetica-Bold"/>
              </a:rPr>
              <a:t> </a:t>
            </a:r>
            <a:r>
              <a:rPr lang="en-US" b="1" dirty="0" smtClean="0">
                <a:latin typeface="Helvetica-Bold"/>
              </a:rPr>
              <a:t>Take </a:t>
            </a:r>
            <a:r>
              <a:rPr lang="en-US" b="1" dirty="0">
                <a:latin typeface="Helvetica-Bold"/>
              </a:rPr>
              <a:t>2 steps</a:t>
            </a:r>
          </a:p>
          <a:p>
            <a:endParaRPr lang="en-US" b="1" dirty="0" smtClean="0">
              <a:latin typeface="Helvetica-Bold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Helvetica-Bold"/>
              </a:rPr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33592"/>
            <a:ext cx="1070029" cy="146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954eab-88f7-4fed-a679-4aa0c7abc540">A3N24TACFT5D-35-338</_dlc_DocId>
    <_dlc_DocIdUrl xmlns="95954eab-88f7-4fed-a679-4aa0c7abc540">
      <Url>http://sharepoint.leeschools.net/tal/cs/MIM/_layouts/DocIdRedir.aspx?ID=A3N24TACFT5D-35-338</Url>
      <Description>A3N24TACFT5D-35-338</Description>
    </_dlc_DocIdUrl>
    <_dlc_DocIdPersistId xmlns="95954eab-88f7-4fed-a679-4aa0c7abc540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3A6F3076C85A4C906557986D58EB28" ma:contentTypeVersion="0" ma:contentTypeDescription="Create a new document." ma:contentTypeScope="" ma:versionID="6d84d6315044ee4a5862cf56c9c75204">
  <xsd:schema xmlns:xsd="http://www.w3.org/2001/XMLSchema" xmlns:xs="http://www.w3.org/2001/XMLSchema" xmlns:p="http://schemas.microsoft.com/office/2006/metadata/properties" xmlns:ns2="95954eab-88f7-4fed-a679-4aa0c7abc540" targetNamespace="http://schemas.microsoft.com/office/2006/metadata/properties" ma:root="true" ma:fieldsID="68ab28b824f1dc6269154b45e0398162" ns2:_="">
    <xsd:import namespace="95954eab-88f7-4fed-a679-4aa0c7abc54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54eab-88f7-4fed-a679-4aa0c7abc54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4812B6-F4FD-4BB8-BACF-5A3D829C5E3A}"/>
</file>

<file path=customXml/itemProps2.xml><?xml version="1.0" encoding="utf-8"?>
<ds:datastoreItem xmlns:ds="http://schemas.openxmlformats.org/officeDocument/2006/customXml" ds:itemID="{76F5137B-8452-49CD-9E65-247466B95095}"/>
</file>

<file path=customXml/itemProps3.xml><?xml version="1.0" encoding="utf-8"?>
<ds:datastoreItem xmlns:ds="http://schemas.openxmlformats.org/officeDocument/2006/customXml" ds:itemID="{3D3B2A9B-5BFB-4465-ABEB-1F8E302551BC}"/>
</file>

<file path=customXml/itemProps4.xml><?xml version="1.0" encoding="utf-8"?>
<ds:datastoreItem xmlns:ds="http://schemas.openxmlformats.org/officeDocument/2006/customXml" ds:itemID="{A24B0C59-6928-4CDE-A080-CC92D6477DE2}"/>
</file>

<file path=docProps/app.xml><?xml version="1.0" encoding="utf-8"?>
<Properties xmlns="http://schemas.openxmlformats.org/officeDocument/2006/extended-properties" xmlns:vt="http://schemas.openxmlformats.org/officeDocument/2006/docPropsVTypes">
  <Template>TS102895270</Template>
  <TotalTime>392</TotalTime>
  <Words>1516</Words>
  <Application>Microsoft Office PowerPoint</Application>
  <PresentationFormat>On-screen Show (4:3)</PresentationFormat>
  <Paragraphs>189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Georgia-Italic</vt:lpstr>
      <vt:lpstr>Helvetica-Bold</vt:lpstr>
      <vt:lpstr>Back to School 16x9</vt:lpstr>
      <vt:lpstr>Digital Citizenship</vt:lpstr>
      <vt:lpstr>Students will be able to ... </vt:lpstr>
      <vt:lpstr>PowerPoint Presentation</vt:lpstr>
      <vt:lpstr>Key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Wrap Up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Larison, Heidi</dc:creator>
  <cp:lastModifiedBy>Serrell, Dr. Karen</cp:lastModifiedBy>
  <cp:revision>53</cp:revision>
  <dcterms:created xsi:type="dcterms:W3CDTF">2015-01-16T17:35:50Z</dcterms:created>
  <dcterms:modified xsi:type="dcterms:W3CDTF">2015-02-09T16:36:54Z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0x010100DE3A6F3076C85A4C906557986D58EB28</vt:lpwstr>
  </property>
  <property fmtid="{D5CDD505-2E9C-101B-9397-08002B2CF9AE}" pid="3" name="_dlc_DocIdItemGuid">
    <vt:lpwstr>10074bf2-f393-4bb4-af00-9143803e7e26</vt:lpwstr>
  </property>
  <property fmtid="{D5CDD505-2E9C-101B-9397-08002B2CF9AE}" pid="4" name="TemplateUrl">
    <vt:lpwstr/>
  </property>
  <property fmtid="{D5CDD505-2E9C-101B-9397-08002B2CF9AE}" pid="5" name="Order">
    <vt:r8>33800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